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68" r:id="rId2"/>
    <p:sldId id="269" r:id="rId3"/>
    <p:sldId id="258" r:id="rId4"/>
    <p:sldId id="270" r:id="rId5"/>
    <p:sldId id="259" r:id="rId6"/>
    <p:sldId id="271" r:id="rId7"/>
    <p:sldId id="262" r:id="rId8"/>
    <p:sldId id="263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3B0E3-E940-43F8-92ED-338A84A50C29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FFF5E-015E-46E9-9607-56FF8AF3F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311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512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5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87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1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7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07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31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74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ST II - Benedikt Schnörr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69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19.01.2025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ST II - Benedikt Schnörr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81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0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7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kgecho.de/thema/klinische-elektrokardiographie-und-ekg-interpretation/" TargetMode="External"/><Relationship Id="rId2" Type="http://schemas.openxmlformats.org/officeDocument/2006/relationships/hyperlink" Target="https://www.fokus-ekg.de/inhalt-von-a-z/normales-ek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sheets.com/de/part-details/1md6t2b4m7re-multicomp-pro-63926059" TargetMode="External"/><Relationship Id="rId4" Type="http://schemas.openxmlformats.org/officeDocument/2006/relationships/hyperlink" Target="https://flexikon.doccheck.com/de/Gap_Junc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C41B7-B257-77E8-351F-3A43C925E5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EKG-Schreiber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EB4E93-4922-9AF7-EC5E-7155E7D40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MSE – Teil Schaltungstechnik II</a:t>
            </a:r>
          </a:p>
        </p:txBody>
      </p:sp>
    </p:spTree>
    <p:extLst>
      <p:ext uri="{BB962C8B-B14F-4D97-AF65-F5344CB8AC3E}">
        <p14:creationId xmlns:p14="http://schemas.microsoft.com/office/powerpoint/2010/main" val="50240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EFBC3-2F08-EACD-C73C-C5C18F22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Vorverstärker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DD47B8B-3CA9-AD08-E918-827F6D7350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nicht invertierend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Rückkopplung des Ausgangs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Verstärkung: </a:t>
                </a:r>
                <a14:m>
                  <m:oMath xmlns:m="http://schemas.openxmlformats.org/officeDocument/2006/math">
                    <m:r>
                      <a:rPr lang="de-DE" sz="20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de-DE" sz="20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=1+</m:t>
                    </m:r>
                    <m:f>
                      <m:fPr>
                        <m:ctrlPr>
                          <a:rPr lang="de-DE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20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10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de-DE" sz="20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0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=101</m:t>
                    </m:r>
                  </m:oMath>
                </a14:m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DD47B8B-3CA9-AD08-E918-827F6D7350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E9A120-060E-BCDC-1273-FB39F296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23CD3D0-D80E-9441-D9A1-566B4815D2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6" t="51187" r="47115" b="27868"/>
          <a:stretch/>
        </p:blipFill>
        <p:spPr bwMode="auto">
          <a:xfrm>
            <a:off x="7883973" y="2111740"/>
            <a:ext cx="2184503" cy="23251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8942F32-1EF6-0C1E-14B9-EFA5C255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85F9A6-4626-13DE-0104-DC85E8D6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73504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C49A6-19EF-1FA4-89C5-6F3C1D99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Tiefpass-Filter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1E0B6-7ECD-06C3-A5A3-E6CD5782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Butterworth-Filter 3. Ordnung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hochfrequentes Rauschen + 50 Hz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-40 dB/Dekade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3 dB-Grenzfrequenz bei 9 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893166-BA50-752D-39CE-8BC7BCE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5FFCA39-3883-A4B7-568B-0A418D9BA1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49267" r="21071" b="31011"/>
          <a:stretch/>
        </p:blipFill>
        <p:spPr bwMode="auto">
          <a:xfrm>
            <a:off x="1036320" y="3999431"/>
            <a:ext cx="4507309" cy="16369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Ein Bild, das Screenshot, Reihe, Diagramm, Software enthält.&#10;&#10;Automatisch generierte Beschreibung">
            <a:extLst>
              <a:ext uri="{FF2B5EF4-FFF2-40B4-BE49-F238E27FC236}">
                <a16:creationId xmlns:a16="http://schemas.microsoft.com/office/drawing/2014/main" id="{2D97FB64-1025-30DC-32DC-02E62DB4C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1" b="1711"/>
          <a:stretch/>
        </p:blipFill>
        <p:spPr bwMode="auto">
          <a:xfrm>
            <a:off x="5785700" y="2040110"/>
            <a:ext cx="6157966" cy="2925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D51208-D62C-B6F0-57C2-258035FF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38882D2-19E3-6616-4501-6615F153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4163549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03FF6-B053-C17F-4C76-555F7D53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Nachverstärker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7AD706B-80B8-4A6A-ECD5-18C17C6C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nicht invertierend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Verstärkung: </a:t>
                </a:r>
                <a14:m>
                  <m:oMath xmlns:m="http://schemas.openxmlformats.org/officeDocument/2006/math">
                    <m:r>
                      <a:rPr lang="de-DE" sz="20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de-DE" sz="20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=1+</m:t>
                    </m:r>
                    <m:f>
                      <m:fPr>
                        <m:ctrlPr>
                          <a:rPr lang="de-DE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20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8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20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9</m:t>
                            </m:r>
                          </m:sub>
                        </m:sSub>
                      </m:den>
                    </m:f>
                    <m:r>
                      <a:rPr lang="de-DE" sz="20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=101</m:t>
                    </m:r>
                  </m:oMath>
                </a14:m>
                <a:endParaRPr lang="de-DE" sz="2000" dirty="0"/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R11 für Eingangsruhestrom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7AD706B-80B8-4A6A-ECD5-18C17C6C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4FC111-A513-13B6-38AA-39B2B0F9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A7430F8-A060-EF49-CFD9-6F28529A0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8" t="40800" b="35142"/>
          <a:stretch/>
        </p:blipFill>
        <p:spPr bwMode="auto">
          <a:xfrm>
            <a:off x="6784203" y="2328051"/>
            <a:ext cx="3706817" cy="2203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65A10A5-DA6E-B2FC-3E8A-4DF59C9F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4114D88-B4DE-F9E0-AF09-14210495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97911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53E82-B5FD-CEDF-C518-64A272E9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50B23-FB38-0227-1D97-815BE877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Umschaltung zwischen Einthoven-Ableitungen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3 Eingänge </a:t>
            </a:r>
            <a:r>
              <a:rPr lang="de-DE" sz="2000" dirty="0">
                <a:sym typeface="Wingdings" panose="05000000000000000000" pitchFamily="2" charset="2"/>
              </a:rPr>
              <a:t> 2 Ausgänge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anose="05000000000000000000" pitchFamily="2" charset="2"/>
              </a:rPr>
              <a:t>DPDT-Switch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8499D4-0891-F9CD-359A-0BB99AF8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C4E05A1-B2DA-99C6-F7C1-E284719A5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21922"/>
              </p:ext>
            </p:extLst>
          </p:nvPr>
        </p:nvGraphicFramePr>
        <p:xfrm>
          <a:off x="6787698" y="2207623"/>
          <a:ext cx="4367982" cy="1422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320">
                  <a:extLst>
                    <a:ext uri="{9D8B030D-6E8A-4147-A177-3AD203B41FA5}">
                      <a16:colId xmlns:a16="http://schemas.microsoft.com/office/drawing/2014/main" val="171306147"/>
                    </a:ext>
                  </a:extLst>
                </a:gridCol>
                <a:gridCol w="1360217">
                  <a:extLst>
                    <a:ext uri="{9D8B030D-6E8A-4147-A177-3AD203B41FA5}">
                      <a16:colId xmlns:a16="http://schemas.microsoft.com/office/drawing/2014/main" val="4106260974"/>
                    </a:ext>
                  </a:extLst>
                </a:gridCol>
                <a:gridCol w="1771445">
                  <a:extLst>
                    <a:ext uri="{9D8B030D-6E8A-4147-A177-3AD203B41FA5}">
                      <a16:colId xmlns:a16="http://schemas.microsoft.com/office/drawing/2014/main" val="26936786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Schalterstellung (Seitenansicht)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Einthoven-Ableitung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 dirty="0">
                          <a:effectLst/>
                        </a:rPr>
                        <a:t>Elektrodenkonfiguration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40321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Links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Abl. II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 dirty="0">
                          <a:effectLst/>
                        </a:rPr>
                        <a:t>RA → LF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6642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Mitte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Abl. I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RA → LA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1842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Rechts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Abl. III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 dirty="0">
                          <a:effectLst/>
                        </a:rPr>
                        <a:t>LA → LF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43545239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DCAA0666-4A29-DB99-5164-69F00444B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98" y="3813081"/>
            <a:ext cx="962902" cy="2009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0B7987-CA31-3F0B-794A-F430AA7B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97" y="3886366"/>
            <a:ext cx="5201709" cy="2091102"/>
          </a:xfrm>
          <a:prstGeom prst="rect">
            <a:avLst/>
          </a:prstGeom>
        </p:spPr>
      </p:pic>
      <p:pic>
        <p:nvPicPr>
          <p:cNvPr id="10" name="Picture 2" descr="EKG Einthoven Dreieck">
            <a:extLst>
              <a:ext uri="{FF2B5EF4-FFF2-40B4-BE49-F238E27FC236}">
                <a16:creationId xmlns:a16="http://schemas.microsoft.com/office/drawing/2014/main" id="{923441EF-6391-3810-FBE8-7ABDDDC9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912" y="4170894"/>
            <a:ext cx="1837339" cy="165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DDEE2289-24C3-2730-58CA-2B668ECA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069A6B7B-5579-6796-DC6D-8B10F3BB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06090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BE5F6-16F2-94A6-2CD3-A5418BB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879319-3D0C-F1FA-040A-3EEA5898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Entwicklung mit Eagle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Minimierung von Störungen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F95531-510B-FC53-4415-F841C9DC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5554D6-24EA-8CCA-7128-CE291F4CFE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" b="11908"/>
          <a:stretch/>
        </p:blipFill>
        <p:spPr bwMode="auto">
          <a:xfrm>
            <a:off x="6254299" y="2101121"/>
            <a:ext cx="4757830" cy="3876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5466E2-0875-30D5-6566-09FBEA214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0" t="6863" r="27371" b="7943"/>
          <a:stretch/>
        </p:blipFill>
        <p:spPr>
          <a:xfrm rot="5400000">
            <a:off x="2113771" y="3120923"/>
            <a:ext cx="2645205" cy="2959511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474AAE1-6F3D-78A5-DC41-3E43BC4D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0BB63B2-3114-BDF5-142B-89159E4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5130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36DD9-8DD4-796B-395F-DA51D598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5F00A9-DBAC-867C-3FEF-2BBC89D2F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cap="none" dirty="0"/>
              <a:t>Was kann man damit jetzt machen?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FB10F-2C49-DAED-6724-97B2D3C4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15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A773C1-5C48-F6C6-9672-F127AD0F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8A92EE-DCBA-61C7-88BE-68A516D5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11465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8C1C19-B560-EBBD-32D4-030BDF2C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BFFEAA-FDBC-7FC3-1A98-17C00529A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gut erkennbar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leichte 50 Hz-Störungen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P-Welle: Vorhöfe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QRS-Komplex: Herzkammern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RR-Intervall: Herzfrequenz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7CC3B8-50E3-94B3-3D2B-649A6E14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16</a:t>
            </a:fld>
            <a:endParaRPr lang="de-DE"/>
          </a:p>
        </p:txBody>
      </p:sp>
      <p:pic>
        <p:nvPicPr>
          <p:cNvPr id="7" name="image7.jpg">
            <a:extLst>
              <a:ext uri="{FF2B5EF4-FFF2-40B4-BE49-F238E27FC236}">
                <a16:creationId xmlns:a16="http://schemas.microsoft.com/office/drawing/2014/main" id="{552E416B-1A97-18FF-9105-98EEA303166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42040" y="2078748"/>
            <a:ext cx="5801032" cy="3557331"/>
          </a:xfrm>
          <a:prstGeom prst="rect">
            <a:avLst/>
          </a:prstGeom>
          <a:ln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ADCCFF2-C663-D443-A487-85F9ADDF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965711"/>
            <a:ext cx="3920845" cy="2033617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6101EB64-DDBB-667C-A0C8-A17635E9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30AD4A45-96B1-EF3B-FC44-D89AF004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182226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A8493-A079-3412-3AD9-F27DCABB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024D8A-80C7-9304-9CE0-38978738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steileres Filter bzw. Bandsperre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digitale Signalverarbeitung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Abschirmung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Goldberger-Ableitungen durch </a:t>
            </a:r>
            <a:r>
              <a:rPr lang="de-DE" sz="2000" dirty="0" err="1"/>
              <a:t>Addierer</a:t>
            </a: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B2F26B-1D02-CD4A-9D54-70A10514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876C921-0F4A-9207-EBBD-D65E498E7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49" y="1845734"/>
            <a:ext cx="4508090" cy="2834462"/>
          </a:xfrm>
          <a:prstGeom prst="rect">
            <a:avLst/>
          </a:prstGeom>
        </p:spPr>
      </p:pic>
      <p:pic>
        <p:nvPicPr>
          <p:cNvPr id="4098" name="Picture 2" descr="EXK Goldberger Ableitungen ">
            <a:extLst>
              <a:ext uri="{FF2B5EF4-FFF2-40B4-BE49-F238E27FC236}">
                <a16:creationId xmlns:a16="http://schemas.microsoft.com/office/drawing/2014/main" id="{4DB681CB-3E8B-C44D-0F89-08538820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022435"/>
            <a:ext cx="5083277" cy="18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CE040E1-577E-AAC2-8C70-552C1D80E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291ACF9-3647-5F48-621E-DE7C8CC4C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33876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D378B-ACAF-7087-64BE-96DA03EE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0D596-D4A0-B6C8-6435-36235AA4F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Schaltungskonzept gut umsetzbar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medizinisch verwertbar mit einfachen Schaltungen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Strom im menschlichen Körper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2757FD-CC97-9C1A-9579-390497FF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73ED49-60C1-30A8-C26D-C4E56BA1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9" y="4030611"/>
            <a:ext cx="7502525" cy="1946857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BB7B26D-08E4-BE0E-6808-7F84C00D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2608BCD-8D61-2E23-E0AE-87BF7166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01391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88CFD-74EE-F1BB-237B-1D881E20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AC6C6-21EB-8204-FE64-8E005AE3D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- Ziele: </a:t>
            </a:r>
            <a:r>
              <a:rPr lang="de-DE" dirty="0">
                <a:hlinkClick r:id="rId2"/>
              </a:rPr>
              <a:t>https://www.fokus-ekg.de/inhalt-von-a-z/normales-ekg/</a:t>
            </a:r>
            <a:endParaRPr lang="de-DE" dirty="0"/>
          </a:p>
          <a:p>
            <a:r>
              <a:rPr lang="de-DE" dirty="0"/>
              <a:t>- Herzschlag: </a:t>
            </a:r>
            <a:r>
              <a:rPr lang="de-DE" dirty="0">
                <a:hlinkClick r:id="rId3"/>
              </a:rPr>
              <a:t>https://ekgecho.de/thema/klinische-elektrokardiographie-und-ekg-interpretation/</a:t>
            </a:r>
            <a:r>
              <a:rPr lang="de-DE" dirty="0"/>
              <a:t>, </a:t>
            </a:r>
            <a:r>
              <a:rPr lang="de-DE" dirty="0">
                <a:hlinkClick r:id="rId4"/>
              </a:rPr>
              <a:t>https://flexikon.doccheck.com/de/Gap_Junction</a:t>
            </a:r>
            <a:endParaRPr lang="de-DE" dirty="0"/>
          </a:p>
          <a:p>
            <a:r>
              <a:rPr lang="de-DE" dirty="0"/>
              <a:t>- Switch: </a:t>
            </a:r>
            <a:r>
              <a:rPr lang="de-DE" dirty="0">
                <a:hlinkClick r:id="rId5"/>
              </a:rPr>
              <a:t>https://www.datasheets.com/de/part-details/1md6t2b4m7re-multicomp-pro-63926059</a:t>
            </a:r>
            <a:endParaRPr lang="de-DE" dirty="0"/>
          </a:p>
          <a:p>
            <a:r>
              <a:rPr lang="de-DE" dirty="0"/>
              <a:t>- Optimierungen: https://www.fokus-ekg.de/inhalt-von-a-z/ekg-ableitungen/goldberger-ableitungen/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B97AD1-C22F-57CA-FC30-7ECFE3D9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8628A9-2CE9-7ECB-C5E6-FD990607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ST II - Benedikt Schnörr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216D31-A5CE-F252-5A70-EED5A922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08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A6920-354C-BA9D-0168-AEA29B26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7C1F19-DE5F-90AB-6118-A5C698EC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Ziele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Theoretische Grundlagen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Schaltungskonzepte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Ergebnisse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A019EF-ED5A-C474-6651-27DC2F04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5D397-7D44-4D3F-7FB1-6E6A690A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D9D2CD-5B77-336F-56EC-4AA0A442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518740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65F478E-FADB-09C9-037F-89A5BBE31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Danke!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B752990-BC34-C3FE-9796-3F3EFE07C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Fragen?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37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C8ABA-19EB-3383-50C6-E8E31303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345739" cy="1450757"/>
          </a:xfrm>
        </p:spPr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1FA9DB-006E-C2BE-0012-3AA8E2219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analoge EKG-Schaltung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medizinisch verwertbar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Eingang: Elektroden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Ausgang: Spannungskurve am Oszilloskop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08F3C1-A558-C58D-3E78-1814DBE1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3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45C5282-1D1E-6E9E-EBDD-908624481661}"/>
              </a:ext>
            </a:extLst>
          </p:cNvPr>
          <p:cNvGrpSpPr/>
          <p:nvPr/>
        </p:nvGrpSpPr>
        <p:grpSpPr>
          <a:xfrm>
            <a:off x="546397" y="4089843"/>
            <a:ext cx="6788191" cy="1779251"/>
            <a:chOff x="1602146" y="3832186"/>
            <a:chExt cx="8987708" cy="23322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9A10B22-20CF-27B9-F35D-21E25890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2146" y="3832186"/>
              <a:ext cx="8987708" cy="2332253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F018EB1-4C3A-E1B1-81CC-E52DA3252CE5}"/>
                </a:ext>
              </a:extLst>
            </p:cNvPr>
            <p:cNvSpPr/>
            <p:nvPr/>
          </p:nvSpPr>
          <p:spPr>
            <a:xfrm>
              <a:off x="3451123" y="3952568"/>
              <a:ext cx="5515896" cy="2104103"/>
            </a:xfrm>
            <a:prstGeom prst="rect">
              <a:avLst/>
            </a:prstGeom>
            <a:solidFill>
              <a:srgbClr val="CFE2F3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EKG-Schaltung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7E64D5-5C41-D69F-C34F-861D22D7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96" y="1984150"/>
            <a:ext cx="4411907" cy="2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E3424EC-ACB0-98EA-17C3-1422D330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0D4564F-94CD-C92A-69FD-E7CA3885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22053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02DAE-11E8-9BA8-16F4-31E8B092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B3048C-D464-0A7B-6E2D-EB4A2DAC5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000" cap="none" dirty="0"/>
              <a:t>Verbreitung des Herzschlags im Körper</a:t>
            </a:r>
          </a:p>
          <a:p>
            <a:pPr>
              <a:spcBef>
                <a:spcPts val="600"/>
              </a:spcBef>
            </a:pPr>
            <a:r>
              <a:rPr lang="de-DE" sz="2000" cap="none" dirty="0"/>
              <a:t>EKG-Arten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8D0DB8-AF25-F3DB-4A05-7C16DB2B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4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E15D41-6A30-9559-E0B2-18C35AB6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E2A9CB-9336-1684-3ED2-58309E48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186803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7DF6E-CA83-70D4-25AF-508FB47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Herzschlag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ECE69A-F2F0-62AC-1B62-31C6AC3E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Aktionspotenziale im Sinusknoten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Verbreitung über Reizleitungssystem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Messung an der Haut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098FDB-E505-512E-4F45-FAEA7032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90D5EC-6B41-CFC8-9EC8-B9625304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80" y="3019718"/>
            <a:ext cx="3542145" cy="2957750"/>
          </a:xfrm>
          <a:prstGeom prst="rect">
            <a:avLst/>
          </a:prstGeom>
        </p:spPr>
      </p:pic>
      <p:pic>
        <p:nvPicPr>
          <p:cNvPr id="2050" name="Picture 2" descr="Zellkontakte">
            <a:extLst>
              <a:ext uri="{FF2B5EF4-FFF2-40B4-BE49-F238E27FC236}">
                <a16:creationId xmlns:a16="http://schemas.microsoft.com/office/drawing/2014/main" id="{9C690B65-1A37-1A52-0F57-C82CFE58C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10" y="2054449"/>
            <a:ext cx="3420819" cy="381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71259D-FDDA-6088-B766-AF5CA625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79F28A6-E3D9-365F-CA80-13BEAF3C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427424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969CC-2670-C6F1-DE28-15E39DB4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EKGs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E821F6-762F-BA19-882D-1014AB7E3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Brustwand-Ableitungen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Extremitäten-Ableitungen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Einthoven-Ableitungen: Potenzialdifferenzen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E86BEF-3456-246B-66D2-6638F7EB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6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0B34E-7119-5572-3CD1-41CDEC01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26" y="3429000"/>
            <a:ext cx="4650254" cy="25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KG Einthoven Dreieck">
            <a:extLst>
              <a:ext uri="{FF2B5EF4-FFF2-40B4-BE49-F238E27FC236}">
                <a16:creationId xmlns:a16="http://schemas.microsoft.com/office/drawing/2014/main" id="{BF41D173-457A-9035-E53B-D9A00387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23" y="2328051"/>
            <a:ext cx="2914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8B95BCF-630D-0F82-953A-D0E61FCC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959290-5176-300D-ACCC-C241E3D1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88253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E9E24-7D49-09C5-EF3A-7D7E863A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Schaltungsumsetzung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5D367-5462-9BAE-8056-A52696DE7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cap="none" dirty="0"/>
              <a:t>Filter, Verstärker, Layout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71F520-644A-9CE5-E8A5-43BAD00B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88D59C-F3CB-5F5C-740C-0B453437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BC6944-6E61-E10D-D4E8-CCE95675F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5314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33CCF9-9AE8-C946-4435-049E8DFC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62BA7B-ECCC-0A47-1FA1-75349EF1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Potenzialdifferenz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kleine Amplitude, Rauschen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Verstärker, Filter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0F567-B3C7-67CA-5C01-B444A71A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8</a:t>
            </a:fld>
            <a:endParaRPr lang="de-DE"/>
          </a:p>
        </p:txBody>
      </p:sp>
      <p:pic>
        <p:nvPicPr>
          <p:cNvPr id="2" name="Inhaltsplatzhalter 4" descr="Ein Bild, das Computer, Multimedia, Text, Elektronik enthält.&#10;&#10;Automatisch generierte Beschreibung">
            <a:extLst>
              <a:ext uri="{FF2B5EF4-FFF2-40B4-BE49-F238E27FC236}">
                <a16:creationId xmlns:a16="http://schemas.microsoft.com/office/drawing/2014/main" id="{77CF37CC-6A98-0E20-8587-4191561A1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5672" r="3637" b="18253"/>
          <a:stretch/>
        </p:blipFill>
        <p:spPr>
          <a:xfrm>
            <a:off x="8247298" y="2219360"/>
            <a:ext cx="3634226" cy="19583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D85D3F-420A-3CF5-692E-AFCC8A9F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6" y="3416661"/>
            <a:ext cx="7517968" cy="2560807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B580BFB2-6787-9BDC-EC6F-C9F2D4CB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4ED1EAA-7C9D-A510-3CA0-A4A6E9935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22166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D27FA0-7727-951F-0BB2-9DF4BC1F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Instrumentationsverstärker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979AC40-1D6A-E9DC-7D53-14E4E12BAE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symmetrische Verstärker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Differenzverstärker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Potenzialtrennung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>
                    <a:effectLst/>
                  </a:rPr>
                  <a:t>Ausgangsspannung:</a:t>
                </a:r>
                <a:endParaRPr lang="de-DE" sz="2000" dirty="0"/>
              </a:p>
              <a:p>
                <a:pPr marL="384048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de-DE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de-DE" sz="16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f>
                        <m:fPr>
                          <m:ctrlP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de-DE" sz="16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de-DE" sz="16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=2⋅</m:t>
                      </m:r>
                      <m:d>
                        <m:dPr>
                          <m:ctrlP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979AC40-1D6A-E9DC-7D53-14E4E12BAE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25C49B-898C-7931-5226-D8FBEB41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922090-9BBD-1230-3FF6-9BB2BE52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4" t="27800" r="62305" b="20712"/>
          <a:stretch/>
        </p:blipFill>
        <p:spPr>
          <a:xfrm>
            <a:off x="8042229" y="1845734"/>
            <a:ext cx="3113451" cy="261506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66CC6BB-99A6-8BC1-7A04-0D46D676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745164-4341-B93B-FD3E-948B95B1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55619287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432</Words>
  <Application>Microsoft Office PowerPoint</Application>
  <PresentationFormat>Breitbild</PresentationFormat>
  <Paragraphs>146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Cambria Math</vt:lpstr>
      <vt:lpstr>Wingdings</vt:lpstr>
      <vt:lpstr>Rückblick</vt:lpstr>
      <vt:lpstr>EKG-Schreiber</vt:lpstr>
      <vt:lpstr>Inhalt</vt:lpstr>
      <vt:lpstr>Ziele</vt:lpstr>
      <vt:lpstr>Theorie</vt:lpstr>
      <vt:lpstr>Herzschlag </vt:lpstr>
      <vt:lpstr>Arten von EKGs</vt:lpstr>
      <vt:lpstr>Schaltungsumsetzung</vt:lpstr>
      <vt:lpstr>Aufgaben </vt:lpstr>
      <vt:lpstr>Instrumentationsverstärker</vt:lpstr>
      <vt:lpstr>Vorverstärker</vt:lpstr>
      <vt:lpstr>Tiefpass-Filter</vt:lpstr>
      <vt:lpstr>Nachverstärker</vt:lpstr>
      <vt:lpstr>Switch</vt:lpstr>
      <vt:lpstr>Layout</vt:lpstr>
      <vt:lpstr>Ergebnisse</vt:lpstr>
      <vt:lpstr>Analyse</vt:lpstr>
      <vt:lpstr>Optimierungen</vt:lpstr>
      <vt:lpstr>Erkenntnisse</vt:lpstr>
      <vt:lpstr>Quellen</vt:lpstr>
      <vt:lpstr>Danke!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Schnörr, Benedikt</dc:creator>
  <cp:lastModifiedBy>Schnoerr, Benedikt</cp:lastModifiedBy>
  <cp:revision>31</cp:revision>
  <dcterms:created xsi:type="dcterms:W3CDTF">2024-10-25T15:45:56Z</dcterms:created>
  <dcterms:modified xsi:type="dcterms:W3CDTF">2025-01-20T20:48:50Z</dcterms:modified>
</cp:coreProperties>
</file>